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Condensed" charset="1" panose="00000000000000000000"/>
      <p:regular r:id="rId10"/>
    </p:embeddedFont>
    <p:embeddedFont>
      <p:font typeface="Open Sans Condensed Bold" charset="1" panose="00000000000000000000"/>
      <p:regular r:id="rId11"/>
    </p:embeddedFont>
    <p:embeddedFont>
      <p:font typeface="Open Sans Condensed Italics" charset="1" panose="00000000000000000000"/>
      <p:regular r:id="rId12"/>
    </p:embeddedFont>
    <p:embeddedFont>
      <p:font typeface="Open Sans Condensed Bold Italics" charset="1" panose="00000000000000000000"/>
      <p:regular r:id="rId13"/>
    </p:embeddedFont>
    <p:embeddedFont>
      <p:font typeface="Open Sans Condensed Light" charset="1" panose="00000000000000000000"/>
      <p:regular r:id="rId14"/>
    </p:embeddedFont>
    <p:embeddedFont>
      <p:font typeface="Open Sans Condensed Light Italics" charset="1" panose="00000000000000000000"/>
      <p:regular r:id="rId15"/>
    </p:embeddedFont>
    <p:embeddedFont>
      <p:font typeface="Open Sans Condensed Medium" charset="1" panose="00000000000000000000"/>
      <p:regular r:id="rId16"/>
    </p:embeddedFont>
    <p:embeddedFont>
      <p:font typeface="Open Sans Condensed Medium Italics" charset="1" panose="00000000000000000000"/>
      <p:regular r:id="rId17"/>
    </p:embeddedFont>
    <p:embeddedFont>
      <p:font typeface="Open Sans Condensed Semi-Bold" charset="1" panose="00000000000000000000"/>
      <p:regular r:id="rId18"/>
    </p:embeddedFont>
    <p:embeddedFont>
      <p:font typeface="Open Sans Condensed Semi-Bold Italics" charset="1" panose="00000000000000000000"/>
      <p:regular r:id="rId19"/>
    </p:embeddedFont>
    <p:embeddedFont>
      <p:font typeface="Open Sans Condensed Ultra-Bold" charset="1" panose="00000000000000000000"/>
      <p:regular r:id="rId20"/>
    </p:embeddedFont>
    <p:embeddedFont>
      <p:font typeface="Open Sans Condensed Ultra-Bold Italics" charset="1" panose="00000000000000000000"/>
      <p:regular r:id="rId21"/>
    </p:embeddedFont>
    <p:embeddedFont>
      <p:font typeface="Assistant" charset="1" panose="00000500000000000000"/>
      <p:regular r:id="rId22"/>
    </p:embeddedFont>
    <p:embeddedFont>
      <p:font typeface="Assistant Bold" charset="1" panose="00000800000000000000"/>
      <p:regular r:id="rId23"/>
    </p:embeddedFont>
    <p:embeddedFont>
      <p:font typeface="Assistant Extra-Light" charset="1" panose="00000300000000000000"/>
      <p:regular r:id="rId24"/>
    </p:embeddedFont>
    <p:embeddedFont>
      <p:font typeface="Assistant Light" charset="1" panose="00000400000000000000"/>
      <p:regular r:id="rId25"/>
    </p:embeddedFont>
    <p:embeddedFont>
      <p:font typeface="Assistant Semi-Bold" charset="1" panose="00000700000000000000"/>
      <p:regular r:id="rId26"/>
    </p:embeddedFont>
    <p:embeddedFont>
      <p:font typeface="Assistant Ultra-Bold" charset="1" panose="000009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5025" cy="10413997"/>
          </a:xfrm>
          <a:custGeom>
            <a:avLst/>
            <a:gdLst/>
            <a:ahLst/>
            <a:cxnLst/>
            <a:rect r="r" b="b" t="t" l="l"/>
            <a:pathLst>
              <a:path h="10413997" w="18415025">
                <a:moveTo>
                  <a:pt x="0" y="0"/>
                </a:moveTo>
                <a:lnTo>
                  <a:pt x="18415025" y="0"/>
                </a:lnTo>
                <a:lnTo>
                  <a:pt x="184150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2929" y="3183912"/>
            <a:ext cx="16777770" cy="388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6"/>
              </a:lnSpc>
            </a:pPr>
            <a:r>
              <a:rPr lang="en-US" sz="8523" spc="51">
                <a:solidFill>
                  <a:srgbClr val="000000"/>
                </a:solidFill>
                <a:latin typeface="Open Sans Condensed Semi-Bold"/>
              </a:rPr>
              <a:t>El Rol Fundamental del Portafolio en la Búsqueda del Primer Empleo en Ciencia de Datos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89917"/>
            <a:ext cx="6541903" cy="9197083"/>
          </a:xfrm>
          <a:custGeom>
            <a:avLst/>
            <a:gdLst/>
            <a:ahLst/>
            <a:cxnLst/>
            <a:rect r="r" b="b" t="t" l="l"/>
            <a:pathLst>
              <a:path h="9197083" w="6541903">
                <a:moveTo>
                  <a:pt x="0" y="0"/>
                </a:moveTo>
                <a:lnTo>
                  <a:pt x="6541903" y="0"/>
                </a:lnTo>
                <a:lnTo>
                  <a:pt x="6541903" y="9197083"/>
                </a:lnTo>
                <a:lnTo>
                  <a:pt x="0" y="919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" t="-2193" r="0" b="-44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14314" y="1008336"/>
            <a:ext cx="6612646" cy="305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1"/>
              </a:lnSpc>
            </a:pPr>
            <a:r>
              <a:rPr lang="en-US" sz="5450" spc="32">
                <a:solidFill>
                  <a:srgbClr val="000000"/>
                </a:solidFill>
                <a:latin typeface="Open Sans Condensed Semi-Bold"/>
              </a:rPr>
              <a:t>Recomendaciones Finales</a:t>
            </a:r>
          </a:p>
          <a:p>
            <a:pPr algn="just">
              <a:lnSpc>
                <a:spcPts val="2758"/>
              </a:lnSpc>
            </a:pPr>
            <a:r>
              <a:rPr lang="en-US" sz="2297">
                <a:solidFill>
                  <a:srgbClr val="000000"/>
                </a:solidFill>
                <a:latin typeface="Assistant"/>
              </a:rPr>
              <a:t>El portafolio es una herramienta poderosa en la búsqueda del primer empleo en ciencia de datos. Es crucial mantenerlo actualizado con proyectos y habilidades relevantes. Buscar retroalimentación de profesionales del campo para mejorar su presentación.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13"/>
            <a:ext cx="18415035" cy="10414006"/>
          </a:xfrm>
          <a:custGeom>
            <a:avLst/>
            <a:gdLst/>
            <a:ahLst/>
            <a:cxnLst/>
            <a:rect r="r" b="b" t="t" l="l"/>
            <a:pathLst>
              <a:path h="10414006" w="18415035">
                <a:moveTo>
                  <a:pt x="0" y="0"/>
                </a:moveTo>
                <a:lnTo>
                  <a:pt x="18415035" y="0"/>
                </a:lnTo>
                <a:lnTo>
                  <a:pt x="18415035" y="10414007"/>
                </a:lnTo>
                <a:lnTo>
                  <a:pt x="0" y="1041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89917"/>
            <a:ext cx="6541913" cy="9197083"/>
          </a:xfrm>
          <a:custGeom>
            <a:avLst/>
            <a:gdLst/>
            <a:ahLst/>
            <a:cxnLst/>
            <a:rect r="r" b="b" t="t" l="l"/>
            <a:pathLst>
              <a:path h="9197083" w="6541913">
                <a:moveTo>
                  <a:pt x="0" y="0"/>
                </a:moveTo>
                <a:lnTo>
                  <a:pt x="6541913" y="0"/>
                </a:lnTo>
                <a:lnTo>
                  <a:pt x="6541913" y="9197083"/>
                </a:lnTo>
                <a:lnTo>
                  <a:pt x="0" y="9197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62" t="0" r="-4536" b="-232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14324" y="1023814"/>
            <a:ext cx="6585775" cy="313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1"/>
              </a:lnSpc>
            </a:pPr>
            <a:r>
              <a:rPr lang="en-US" sz="3950" spc="23">
                <a:solidFill>
                  <a:srgbClr val="000000"/>
                </a:solidFill>
                <a:latin typeface="Open Sans Condensed Semi-Bold"/>
              </a:rPr>
              <a:t>Ejemplos de Portafolios Destacados</a:t>
            </a:r>
          </a:p>
          <a:p>
            <a:pPr algn="l">
              <a:lnSpc>
                <a:spcPts val="2834"/>
              </a:lnSpc>
            </a:pPr>
            <a:r>
              <a:rPr lang="en-US" sz="2372">
                <a:solidFill>
                  <a:srgbClr val="000000"/>
                </a:solidFill>
                <a:latin typeface="Assistant"/>
              </a:rPr>
              <a:t>Analizar </a:t>
            </a:r>
            <a:r>
              <a:rPr lang="en-US" sz="2372">
                <a:solidFill>
                  <a:srgbClr val="000000"/>
                </a:solidFill>
                <a:latin typeface="Assistant Bold"/>
              </a:rPr>
              <a:t>ejemplos de portafolios</a:t>
            </a:r>
            <a:r>
              <a:rPr lang="en-US" sz="2372">
                <a:solidFill>
                  <a:srgbClr val="000000"/>
                </a:solidFill>
                <a:latin typeface="Assistant"/>
              </a:rPr>
              <a:t> destacados en el campo de la </a:t>
            </a:r>
            <a:r>
              <a:rPr lang="en-US" sz="2372">
                <a:solidFill>
                  <a:srgbClr val="000000"/>
                </a:solidFill>
                <a:latin typeface="Assistant Bold"/>
              </a:rPr>
              <a:t>ciencia de datos</a:t>
            </a:r>
            <a:r>
              <a:rPr lang="en-US" sz="2372">
                <a:solidFill>
                  <a:srgbClr val="000000"/>
                </a:solidFill>
                <a:latin typeface="Assistant"/>
              </a:rPr>
              <a:t>. Identiﬁcar elementos clave que los hacen efectivos y atractivos para los empleadores. Aprender de las mejores prácticas para mejorar la presentación personal del portafolio.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5016" cy="10413997"/>
          </a:xfrm>
          <a:custGeom>
            <a:avLst/>
            <a:gdLst/>
            <a:ahLst/>
            <a:cxnLst/>
            <a:rect r="r" b="b" t="t" l="l"/>
            <a:pathLst>
              <a:path h="10413997" w="18415016">
                <a:moveTo>
                  <a:pt x="0" y="0"/>
                </a:moveTo>
                <a:lnTo>
                  <a:pt x="18415016" y="0"/>
                </a:lnTo>
                <a:lnTo>
                  <a:pt x="18415016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57762" y="2065753"/>
            <a:ext cx="8175965" cy="403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1"/>
              </a:lnSpc>
            </a:pPr>
            <a:r>
              <a:rPr lang="en-US" sz="5600" spc="33">
                <a:solidFill>
                  <a:srgbClr val="000000"/>
                </a:solidFill>
                <a:latin typeface="Open Sans Condensed Semi-Bold"/>
              </a:rPr>
              <a:t>CONCLUSIÓN</a:t>
            </a:r>
          </a:p>
          <a:p>
            <a:pPr algn="l">
              <a:lnSpc>
                <a:spcPts val="3650"/>
              </a:lnSpc>
            </a:pPr>
            <a:r>
              <a:rPr lang="en-US" sz="3047">
                <a:solidFill>
                  <a:srgbClr val="000000"/>
                </a:solidFill>
                <a:latin typeface="Assistant"/>
              </a:rPr>
              <a:t>El </a:t>
            </a:r>
            <a:r>
              <a:rPr lang="en-US" sz="3047">
                <a:solidFill>
                  <a:srgbClr val="000000"/>
                </a:solidFill>
                <a:latin typeface="Assistant Bold"/>
              </a:rPr>
              <a:t>portafolio</a:t>
            </a:r>
            <a:r>
              <a:rPr lang="en-US" sz="3047">
                <a:solidFill>
                  <a:srgbClr val="000000"/>
                </a:solidFill>
                <a:latin typeface="Assistant"/>
              </a:rPr>
              <a:t> juega un rol fundamental en la búsqueda del primer empleo en </a:t>
            </a:r>
            <a:r>
              <a:rPr lang="en-US" sz="3047">
                <a:solidFill>
                  <a:srgbClr val="000000"/>
                </a:solidFill>
                <a:latin typeface="Assistant Bold"/>
              </a:rPr>
              <a:t>ciencia de datos</a:t>
            </a:r>
            <a:r>
              <a:rPr lang="en-US" sz="3047">
                <a:solidFill>
                  <a:srgbClr val="000000"/>
                </a:solidFill>
                <a:latin typeface="Assistant"/>
              </a:rPr>
              <a:t>. Es una herramienta que permite demostrar proyectos, habilidades técnicas y logros relevantes. Mantenerlo actualizado y bien presentado puede marcar la diferencia en el proceso de selección.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5025" cy="10413997"/>
          </a:xfrm>
          <a:custGeom>
            <a:avLst/>
            <a:gdLst/>
            <a:ahLst/>
            <a:cxnLst/>
            <a:rect r="r" b="b" t="t" l="l"/>
            <a:pathLst>
              <a:path h="10413997" w="18415025">
                <a:moveTo>
                  <a:pt x="0" y="0"/>
                </a:moveTo>
                <a:lnTo>
                  <a:pt x="18415025" y="0"/>
                </a:lnTo>
                <a:lnTo>
                  <a:pt x="184150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62452" y="1342063"/>
            <a:ext cx="6838950" cy="7600950"/>
          </a:xfrm>
          <a:custGeom>
            <a:avLst/>
            <a:gdLst/>
            <a:ahLst/>
            <a:cxnLst/>
            <a:rect r="r" b="b" t="t" l="l"/>
            <a:pathLst>
              <a:path h="7600950" w="6838950">
                <a:moveTo>
                  <a:pt x="0" y="0"/>
                </a:moveTo>
                <a:lnTo>
                  <a:pt x="6838950" y="0"/>
                </a:lnTo>
                <a:lnTo>
                  <a:pt x="6838950" y="7600950"/>
                </a:lnTo>
                <a:lnTo>
                  <a:pt x="0" y="760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535" r="0" b="-1755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3365" y="1227763"/>
            <a:ext cx="6642678" cy="309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1"/>
              </a:lnSpc>
            </a:pPr>
            <a:r>
              <a:rPr lang="en-US" sz="5600" spc="33">
                <a:solidFill>
                  <a:srgbClr val="000000"/>
                </a:solidFill>
                <a:latin typeface="Open Sans Condensed Semi-Bold"/>
              </a:rPr>
              <a:t>Introducción</a:t>
            </a:r>
          </a:p>
          <a:p>
            <a:pPr algn="just">
              <a:lnSpc>
                <a:spcPts val="2758"/>
              </a:lnSpc>
            </a:pPr>
            <a:r>
              <a:rPr lang="en-US" sz="2297">
                <a:solidFill>
                  <a:srgbClr val="000000"/>
                </a:solidFill>
                <a:latin typeface="Assistant"/>
              </a:rPr>
              <a:t>El portafolio es una herramienta crucial en la búsqueda del primer empleo en ciencia de datos. Ayuda a demostrar habilidades técnicas y proyectos relevantes. Este tema es de gran importancia para los recién graduados en busca de oportunidades laborales.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5025" cy="10413997"/>
          </a:xfrm>
          <a:custGeom>
            <a:avLst/>
            <a:gdLst/>
            <a:ahLst/>
            <a:cxnLst/>
            <a:rect r="r" b="b" t="t" l="l"/>
            <a:pathLst>
              <a:path h="10413997" w="18415025">
                <a:moveTo>
                  <a:pt x="0" y="0"/>
                </a:moveTo>
                <a:lnTo>
                  <a:pt x="18415025" y="0"/>
                </a:lnTo>
                <a:lnTo>
                  <a:pt x="184150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62452" y="1342063"/>
            <a:ext cx="6838950" cy="7600950"/>
          </a:xfrm>
          <a:custGeom>
            <a:avLst/>
            <a:gdLst/>
            <a:ahLst/>
            <a:cxnLst/>
            <a:rect r="r" b="b" t="t" l="l"/>
            <a:pathLst>
              <a:path h="7600950" w="6838950">
                <a:moveTo>
                  <a:pt x="0" y="0"/>
                </a:moveTo>
                <a:lnTo>
                  <a:pt x="6838950" y="0"/>
                </a:lnTo>
                <a:lnTo>
                  <a:pt x="6838950" y="7600950"/>
                </a:lnTo>
                <a:lnTo>
                  <a:pt x="0" y="7600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002" r="0" b="-1306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79780" y="1237288"/>
            <a:ext cx="6801206" cy="288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1"/>
              </a:lnSpc>
            </a:pPr>
            <a:r>
              <a:rPr lang="en-US" sz="5450" spc="32">
                <a:solidFill>
                  <a:srgbClr val="000000"/>
                </a:solidFill>
                <a:latin typeface="Open Sans Condensed Semi-Bold"/>
              </a:rPr>
              <a:t>Importancia del Portafolio</a:t>
            </a:r>
          </a:p>
          <a:p>
            <a:pPr algn="just">
              <a:lnSpc>
                <a:spcPts val="2499"/>
              </a:lnSpc>
            </a:pPr>
            <a:r>
              <a:rPr lang="en-US" sz="2072">
                <a:solidFill>
                  <a:srgbClr val="000000"/>
                </a:solidFill>
                <a:latin typeface="Assistant"/>
              </a:rPr>
              <a:t>El portafolio permite mostrar proyectos, habilidades técnicas y experiencia relevante en ciencia de datos. Es una herramienta que complementa el currículum y destaca las capacidades del candidato. La presentación adecuada del portafolio puede marcar la diferencia en el proceso de selección.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365" y="6056233"/>
            <a:ext cx="14896748" cy="3209925"/>
          </a:xfrm>
          <a:custGeom>
            <a:avLst/>
            <a:gdLst/>
            <a:ahLst/>
            <a:cxnLst/>
            <a:rect r="r" b="b" t="t" l="l"/>
            <a:pathLst>
              <a:path h="3209925" w="14896748">
                <a:moveTo>
                  <a:pt x="0" y="0"/>
                </a:moveTo>
                <a:lnTo>
                  <a:pt x="14896748" y="0"/>
                </a:lnTo>
                <a:lnTo>
                  <a:pt x="14896748" y="3209925"/>
                </a:lnTo>
                <a:lnTo>
                  <a:pt x="0" y="3209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1879" y="1131494"/>
            <a:ext cx="14901234" cy="1975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1"/>
              </a:lnSpc>
            </a:pPr>
            <a:r>
              <a:rPr lang="en-US" sz="5600" spc="33">
                <a:solidFill>
                  <a:srgbClr val="000000"/>
                </a:solidFill>
                <a:latin typeface="Open Sans Condensed Semi-Bold"/>
              </a:rPr>
              <a:t>ELEMENTOS CLAVE DEL PORTAFOLIO</a:t>
            </a:r>
          </a:p>
          <a:p>
            <a:pPr algn="just">
              <a:lnSpc>
                <a:spcPts val="2499"/>
              </a:lnSpc>
            </a:pPr>
            <a:r>
              <a:rPr lang="en-US" sz="2072">
                <a:solidFill>
                  <a:srgbClr val="000000"/>
                </a:solidFill>
                <a:latin typeface="Assistant"/>
              </a:rPr>
              <a:t>Un portafolio efectivo para un profesional en ciencia de datos debe incluir proyectos relevantes, habilidades técnicas destacadas, certiﬁcaciones y logros académicos. La presentación visual y la organización clara son aspectos fundamentales para captar la atención del empleador.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5025" cy="10413997"/>
          </a:xfrm>
          <a:custGeom>
            <a:avLst/>
            <a:gdLst/>
            <a:ahLst/>
            <a:cxnLst/>
            <a:rect r="r" b="b" t="t" l="l"/>
            <a:pathLst>
              <a:path h="10413997" w="18415025">
                <a:moveTo>
                  <a:pt x="0" y="0"/>
                </a:moveTo>
                <a:lnTo>
                  <a:pt x="18415025" y="0"/>
                </a:lnTo>
                <a:lnTo>
                  <a:pt x="18415025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1888" y="1131494"/>
            <a:ext cx="14948906" cy="1975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1"/>
              </a:lnSpc>
            </a:pPr>
            <a:r>
              <a:rPr lang="en-US" sz="5600" spc="33">
                <a:solidFill>
                  <a:srgbClr val="000000"/>
                </a:solidFill>
                <a:latin typeface="Open Sans Condensed Semi-Bold"/>
              </a:rPr>
              <a:t>PROYECTOS DESTACADOS</a:t>
            </a:r>
          </a:p>
          <a:p>
            <a:pPr algn="just">
              <a:lnSpc>
                <a:spcPts val="2499"/>
              </a:lnSpc>
            </a:pPr>
            <a:r>
              <a:rPr lang="en-US" sz="2072">
                <a:solidFill>
                  <a:srgbClr val="000000"/>
                </a:solidFill>
                <a:latin typeface="Assistant"/>
              </a:rPr>
              <a:t>Los proyectos en el portafolio deben ser relevantes para la industria de la ciencia de datos. Incluir ejemplos de análisis de datos, modelos predictivos o visualizaciones impactantes. Los proyectos deben demostrar la capacidad del candidato para abordar problemas del mundo real.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26365" y="6056233"/>
            <a:ext cx="14896748" cy="3209925"/>
          </a:xfrm>
          <a:custGeom>
            <a:avLst/>
            <a:gdLst/>
            <a:ahLst/>
            <a:cxnLst/>
            <a:rect r="r" b="b" t="t" l="l"/>
            <a:pathLst>
              <a:path h="3209925" w="14896748">
                <a:moveTo>
                  <a:pt x="0" y="0"/>
                </a:moveTo>
                <a:lnTo>
                  <a:pt x="14896748" y="0"/>
                </a:lnTo>
                <a:lnTo>
                  <a:pt x="14896748" y="3209925"/>
                </a:lnTo>
                <a:lnTo>
                  <a:pt x="0" y="3209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3F3F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12799" y="0"/>
            <a:ext cx="5875134" cy="10287000"/>
          </a:xfrm>
          <a:custGeom>
            <a:avLst/>
            <a:gdLst/>
            <a:ahLst/>
            <a:cxnLst/>
            <a:rect r="r" b="b" t="t" l="l"/>
            <a:pathLst>
              <a:path h="10287000" w="5875134">
                <a:moveTo>
                  <a:pt x="0" y="0"/>
                </a:moveTo>
                <a:lnTo>
                  <a:pt x="5875134" y="0"/>
                </a:lnTo>
                <a:lnTo>
                  <a:pt x="58751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62" t="0" r="-4957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587405" y="545706"/>
            <a:ext cx="1145734" cy="1143505"/>
            <a:chOff x="0" y="0"/>
            <a:chExt cx="1145730" cy="11435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771" y="72898"/>
              <a:ext cx="999998" cy="997839"/>
            </a:xfrm>
            <a:custGeom>
              <a:avLst/>
              <a:gdLst/>
              <a:ahLst/>
              <a:cxnLst/>
              <a:rect r="r" b="b" t="t" l="l"/>
              <a:pathLst>
                <a:path h="997839" w="999998">
                  <a:moveTo>
                    <a:pt x="0" y="497459"/>
                  </a:moveTo>
                  <a:cubicBezTo>
                    <a:pt x="251333" y="497459"/>
                    <a:pt x="499618" y="248412"/>
                    <a:pt x="499618" y="0"/>
                  </a:cubicBezTo>
                  <a:cubicBezTo>
                    <a:pt x="499618" y="248412"/>
                    <a:pt x="748030" y="497459"/>
                    <a:pt x="999998" y="497459"/>
                  </a:cubicBezTo>
                  <a:cubicBezTo>
                    <a:pt x="748030" y="497459"/>
                    <a:pt x="499618" y="748665"/>
                    <a:pt x="499618" y="997839"/>
                  </a:cubicBezTo>
                  <a:cubicBezTo>
                    <a:pt x="499618" y="748792"/>
                    <a:pt x="251206" y="497459"/>
                    <a:pt x="0" y="497459"/>
                  </a:cubicBezTo>
                </a:path>
              </a:pathLst>
            </a:custGeom>
            <a:solidFill>
              <a:srgbClr val="95959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1018667" cy="1016508"/>
            </a:xfrm>
            <a:custGeom>
              <a:avLst/>
              <a:gdLst/>
              <a:ahLst/>
              <a:cxnLst/>
              <a:rect r="r" b="b" t="t" l="l"/>
              <a:pathLst>
                <a:path h="1016508" w="1018667">
                  <a:moveTo>
                    <a:pt x="509016" y="95123"/>
                  </a:moveTo>
                  <a:cubicBezTo>
                    <a:pt x="550799" y="288798"/>
                    <a:pt x="727075" y="465074"/>
                    <a:pt x="922782" y="506857"/>
                  </a:cubicBezTo>
                  <a:cubicBezTo>
                    <a:pt x="727075" y="549021"/>
                    <a:pt x="550799" y="726694"/>
                    <a:pt x="509016" y="921131"/>
                  </a:cubicBezTo>
                  <a:lnTo>
                    <a:pt x="509016" y="921131"/>
                  </a:lnTo>
                  <a:cubicBezTo>
                    <a:pt x="509016" y="921131"/>
                    <a:pt x="509016" y="921131"/>
                    <a:pt x="509016" y="921131"/>
                  </a:cubicBezTo>
                  <a:lnTo>
                    <a:pt x="509016" y="921131"/>
                  </a:lnTo>
                  <a:cubicBezTo>
                    <a:pt x="509016" y="921131"/>
                    <a:pt x="509016" y="921131"/>
                    <a:pt x="509016" y="921131"/>
                  </a:cubicBezTo>
                  <a:lnTo>
                    <a:pt x="509016" y="921131"/>
                  </a:lnTo>
                  <a:cubicBezTo>
                    <a:pt x="467233" y="726694"/>
                    <a:pt x="291084" y="549021"/>
                    <a:pt x="95758" y="506857"/>
                  </a:cubicBezTo>
                  <a:cubicBezTo>
                    <a:pt x="291084" y="465074"/>
                    <a:pt x="467233" y="288798"/>
                    <a:pt x="509016" y="95123"/>
                  </a:cubicBezTo>
                  <a:close/>
                  <a:moveTo>
                    <a:pt x="503809" y="0"/>
                  </a:moveTo>
                  <a:lnTo>
                    <a:pt x="499618" y="9398"/>
                  </a:lnTo>
                  <a:cubicBezTo>
                    <a:pt x="499618" y="252603"/>
                    <a:pt x="255397" y="497459"/>
                    <a:pt x="9398" y="497459"/>
                  </a:cubicBezTo>
                  <a:lnTo>
                    <a:pt x="4191" y="497459"/>
                  </a:lnTo>
                  <a:lnTo>
                    <a:pt x="0" y="511937"/>
                  </a:lnTo>
                  <a:lnTo>
                    <a:pt x="9398" y="516128"/>
                  </a:lnTo>
                  <a:cubicBezTo>
                    <a:pt x="255397" y="516128"/>
                    <a:pt x="499618" y="763143"/>
                    <a:pt x="499618" y="1007110"/>
                  </a:cubicBezTo>
                  <a:lnTo>
                    <a:pt x="499618" y="1012317"/>
                  </a:lnTo>
                  <a:lnTo>
                    <a:pt x="514096" y="1016508"/>
                  </a:lnTo>
                  <a:lnTo>
                    <a:pt x="518287" y="1007110"/>
                  </a:lnTo>
                  <a:cubicBezTo>
                    <a:pt x="518287" y="763143"/>
                    <a:pt x="762508" y="516128"/>
                    <a:pt x="1009269" y="516128"/>
                  </a:cubicBezTo>
                  <a:lnTo>
                    <a:pt x="1014476" y="516128"/>
                  </a:lnTo>
                  <a:lnTo>
                    <a:pt x="1018667" y="501650"/>
                  </a:lnTo>
                  <a:lnTo>
                    <a:pt x="1009269" y="497459"/>
                  </a:lnTo>
                  <a:cubicBezTo>
                    <a:pt x="762381" y="497459"/>
                    <a:pt x="518287" y="252476"/>
                    <a:pt x="518287" y="9398"/>
                  </a:cubicBezTo>
                  <a:lnTo>
                    <a:pt x="518287" y="4191"/>
                  </a:lnTo>
                  <a:lnTo>
                    <a:pt x="503809" y="0"/>
                  </a:lnTo>
                  <a:close/>
                </a:path>
              </a:pathLst>
            </a:custGeom>
            <a:solidFill>
              <a:srgbClr val="959595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106511" y="-63503"/>
            <a:ext cx="2365372" cy="4584697"/>
          </a:xfrm>
          <a:custGeom>
            <a:avLst/>
            <a:gdLst/>
            <a:ahLst/>
            <a:cxnLst/>
            <a:rect r="r" b="b" t="t" l="l"/>
            <a:pathLst>
              <a:path h="4584697" w="2365372">
                <a:moveTo>
                  <a:pt x="0" y="0"/>
                </a:moveTo>
                <a:lnTo>
                  <a:pt x="2365372" y="0"/>
                </a:lnTo>
                <a:lnTo>
                  <a:pt x="2365372" y="4584697"/>
                </a:lnTo>
                <a:lnTo>
                  <a:pt x="0" y="4584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7554" y="1798838"/>
            <a:ext cx="6962718" cy="337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1"/>
              </a:lnSpc>
            </a:pPr>
            <a:r>
              <a:rPr lang="en-US" sz="5600" spc="33">
                <a:solidFill>
                  <a:srgbClr val="000000"/>
                </a:solidFill>
                <a:latin typeface="Open Sans Condensed Semi-Bold"/>
              </a:rPr>
              <a:t>Habilidades Técnicas</a:t>
            </a:r>
          </a:p>
          <a:p>
            <a:pPr algn="just">
              <a:lnSpc>
                <a:spcPts val="3134"/>
              </a:lnSpc>
            </a:pPr>
            <a:r>
              <a:rPr lang="en-US" sz="2597">
                <a:solidFill>
                  <a:srgbClr val="000000"/>
                </a:solidFill>
                <a:latin typeface="Assistant"/>
              </a:rPr>
              <a:t>Destacar las habilidades técnicas relevantes para la ciencia de datos en el portafolio. Incluir conocimientos en lenguajes de programación, herramientas de análisis y bases de datos. Mostrar la capacidad para trabajar con grandes conjuntos </a:t>
            </a:r>
            <a:r>
              <a:rPr lang="en-US" sz="2597">
                <a:solidFill>
                  <a:srgbClr val="000000"/>
                </a:solidFill>
                <a:latin typeface="Assistant"/>
              </a:rPr>
              <a:t>de datos y aplicar técnicas de machine learning.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89917"/>
            <a:ext cx="6541913" cy="9197083"/>
          </a:xfrm>
          <a:custGeom>
            <a:avLst/>
            <a:gdLst/>
            <a:ahLst/>
            <a:cxnLst/>
            <a:rect r="r" b="b" t="t" l="l"/>
            <a:pathLst>
              <a:path h="9197083" w="6541913">
                <a:moveTo>
                  <a:pt x="0" y="0"/>
                </a:moveTo>
                <a:lnTo>
                  <a:pt x="6541913" y="0"/>
                </a:lnTo>
                <a:lnTo>
                  <a:pt x="6541913" y="9197083"/>
                </a:lnTo>
                <a:lnTo>
                  <a:pt x="0" y="919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31" t="0" r="-11919" b="-23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14324" y="990600"/>
            <a:ext cx="6458779" cy="2918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1"/>
              </a:lnSpc>
            </a:pPr>
            <a:r>
              <a:rPr lang="en-US" sz="5600" spc="33">
                <a:solidFill>
                  <a:srgbClr val="000000"/>
                </a:solidFill>
                <a:latin typeface="Open Sans Condensed Semi-Bold"/>
              </a:rPr>
              <a:t>Certiﬁcaciones y Logros</a:t>
            </a:r>
          </a:p>
          <a:p>
            <a:pPr algn="just">
              <a:lnSpc>
                <a:spcPts val="2499"/>
              </a:lnSpc>
            </a:pPr>
            <a:r>
              <a:rPr lang="en-US" sz="2072">
                <a:solidFill>
                  <a:srgbClr val="000000"/>
                </a:solidFill>
                <a:latin typeface="Assistant"/>
              </a:rPr>
              <a:t>Incluir certiﬁcaciones en ciencia de datos y logros académicos relevantes en el portafolio. Esto demuestra el compromiso con la formación continua y la excelencia en el campo. Las certiﬁcaciones reconocidas y los premios académicos pueden destacar al candidato entre otros postulantes.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18414997" cy="10413997"/>
          </a:xfrm>
          <a:custGeom>
            <a:avLst/>
            <a:gdLst/>
            <a:ahLst/>
            <a:cxnLst/>
            <a:rect r="r" b="b" t="t" l="l"/>
            <a:pathLst>
              <a:path h="10413997" w="18414997">
                <a:moveTo>
                  <a:pt x="0" y="0"/>
                </a:moveTo>
                <a:lnTo>
                  <a:pt x="18414997" y="0"/>
                </a:lnTo>
                <a:lnTo>
                  <a:pt x="18414997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3872" y="4332846"/>
            <a:ext cx="8757942" cy="1576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597">
                <a:solidFill>
                  <a:srgbClr val="000000"/>
                </a:solidFill>
                <a:latin typeface="Assistant"/>
              </a:rPr>
              <a:t>La presentación visual del portafolio es crucial. Utilizar un diseño limpio y atractivo que resalte los proyectos y habilidades. Incluir gráﬁcos, tablas y visualizaciones para mostrar los resultados de los proyectos de manera impactante.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49428" y="3066812"/>
            <a:ext cx="5187791" cy="95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5"/>
              </a:lnSpc>
            </a:pPr>
            <a:r>
              <a:rPr lang="en-US" sz="5625" spc="33">
                <a:solidFill>
                  <a:srgbClr val="000000"/>
                </a:solidFill>
                <a:latin typeface="Open Sans Condensed Semi-Bold"/>
              </a:rPr>
              <a:t>Presentación Visual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1828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8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288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3F3F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12799" y="0"/>
            <a:ext cx="5875134" cy="10287000"/>
          </a:xfrm>
          <a:custGeom>
            <a:avLst/>
            <a:gdLst/>
            <a:ahLst/>
            <a:cxnLst/>
            <a:rect r="r" b="b" t="t" l="l"/>
            <a:pathLst>
              <a:path h="10287000" w="5875134">
                <a:moveTo>
                  <a:pt x="0" y="0"/>
                </a:moveTo>
                <a:lnTo>
                  <a:pt x="5875134" y="0"/>
                </a:lnTo>
                <a:lnTo>
                  <a:pt x="58751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19" t="0" r="-8247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587405" y="545706"/>
            <a:ext cx="1145734" cy="1143486"/>
            <a:chOff x="0" y="0"/>
            <a:chExt cx="1145730" cy="1143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771" y="72898"/>
              <a:ext cx="999998" cy="997839"/>
            </a:xfrm>
            <a:custGeom>
              <a:avLst/>
              <a:gdLst/>
              <a:ahLst/>
              <a:cxnLst/>
              <a:rect r="r" b="b" t="t" l="l"/>
              <a:pathLst>
                <a:path h="997839" w="999998">
                  <a:moveTo>
                    <a:pt x="0" y="497459"/>
                  </a:moveTo>
                  <a:cubicBezTo>
                    <a:pt x="251333" y="497459"/>
                    <a:pt x="499618" y="248412"/>
                    <a:pt x="499618" y="0"/>
                  </a:cubicBezTo>
                  <a:cubicBezTo>
                    <a:pt x="499618" y="248412"/>
                    <a:pt x="748030" y="497459"/>
                    <a:pt x="999998" y="497459"/>
                  </a:cubicBezTo>
                  <a:cubicBezTo>
                    <a:pt x="748030" y="497459"/>
                    <a:pt x="499618" y="748665"/>
                    <a:pt x="499618" y="997839"/>
                  </a:cubicBezTo>
                  <a:cubicBezTo>
                    <a:pt x="499618" y="748792"/>
                    <a:pt x="251206" y="497459"/>
                    <a:pt x="0" y="497459"/>
                  </a:cubicBezTo>
                </a:path>
              </a:pathLst>
            </a:custGeom>
            <a:solidFill>
              <a:srgbClr val="95959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1018667" cy="1016508"/>
            </a:xfrm>
            <a:custGeom>
              <a:avLst/>
              <a:gdLst/>
              <a:ahLst/>
              <a:cxnLst/>
              <a:rect r="r" b="b" t="t" l="l"/>
              <a:pathLst>
                <a:path h="1016508" w="1018667">
                  <a:moveTo>
                    <a:pt x="509016" y="95123"/>
                  </a:moveTo>
                  <a:cubicBezTo>
                    <a:pt x="550799" y="288798"/>
                    <a:pt x="727075" y="465074"/>
                    <a:pt x="922782" y="506857"/>
                  </a:cubicBezTo>
                  <a:cubicBezTo>
                    <a:pt x="727075" y="549021"/>
                    <a:pt x="550799" y="726694"/>
                    <a:pt x="509016" y="921131"/>
                  </a:cubicBezTo>
                  <a:lnTo>
                    <a:pt x="509016" y="921131"/>
                  </a:lnTo>
                  <a:cubicBezTo>
                    <a:pt x="509016" y="921131"/>
                    <a:pt x="509016" y="921131"/>
                    <a:pt x="509016" y="921131"/>
                  </a:cubicBezTo>
                  <a:lnTo>
                    <a:pt x="509016" y="921131"/>
                  </a:lnTo>
                  <a:cubicBezTo>
                    <a:pt x="509016" y="921131"/>
                    <a:pt x="509016" y="921131"/>
                    <a:pt x="509016" y="921131"/>
                  </a:cubicBezTo>
                  <a:lnTo>
                    <a:pt x="509016" y="921131"/>
                  </a:lnTo>
                  <a:cubicBezTo>
                    <a:pt x="467233" y="726694"/>
                    <a:pt x="291084" y="549021"/>
                    <a:pt x="95758" y="506857"/>
                  </a:cubicBezTo>
                  <a:cubicBezTo>
                    <a:pt x="291084" y="465074"/>
                    <a:pt x="467233" y="288798"/>
                    <a:pt x="509016" y="95123"/>
                  </a:cubicBezTo>
                  <a:close/>
                  <a:moveTo>
                    <a:pt x="503809" y="0"/>
                  </a:moveTo>
                  <a:lnTo>
                    <a:pt x="499618" y="9398"/>
                  </a:lnTo>
                  <a:cubicBezTo>
                    <a:pt x="499618" y="252603"/>
                    <a:pt x="255397" y="497459"/>
                    <a:pt x="9398" y="497459"/>
                  </a:cubicBezTo>
                  <a:lnTo>
                    <a:pt x="4191" y="497459"/>
                  </a:lnTo>
                  <a:lnTo>
                    <a:pt x="0" y="511937"/>
                  </a:lnTo>
                  <a:lnTo>
                    <a:pt x="9398" y="516128"/>
                  </a:lnTo>
                  <a:cubicBezTo>
                    <a:pt x="255397" y="516128"/>
                    <a:pt x="499618" y="763143"/>
                    <a:pt x="499618" y="1007110"/>
                  </a:cubicBezTo>
                  <a:lnTo>
                    <a:pt x="499618" y="1012317"/>
                  </a:lnTo>
                  <a:lnTo>
                    <a:pt x="514096" y="1016508"/>
                  </a:lnTo>
                  <a:lnTo>
                    <a:pt x="518287" y="1007110"/>
                  </a:lnTo>
                  <a:cubicBezTo>
                    <a:pt x="518287" y="763143"/>
                    <a:pt x="762508" y="516128"/>
                    <a:pt x="1009269" y="516128"/>
                  </a:cubicBezTo>
                  <a:lnTo>
                    <a:pt x="1014476" y="516128"/>
                  </a:lnTo>
                  <a:lnTo>
                    <a:pt x="1018667" y="501650"/>
                  </a:lnTo>
                  <a:lnTo>
                    <a:pt x="1009269" y="497459"/>
                  </a:lnTo>
                  <a:cubicBezTo>
                    <a:pt x="762381" y="497459"/>
                    <a:pt x="518287" y="252476"/>
                    <a:pt x="518287" y="9398"/>
                  </a:cubicBezTo>
                  <a:lnTo>
                    <a:pt x="518287" y="4191"/>
                  </a:lnTo>
                  <a:lnTo>
                    <a:pt x="503809" y="0"/>
                  </a:lnTo>
                  <a:close/>
                </a:path>
              </a:pathLst>
            </a:custGeom>
            <a:solidFill>
              <a:srgbClr val="959595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106511" y="-63503"/>
            <a:ext cx="2365372" cy="4584697"/>
          </a:xfrm>
          <a:custGeom>
            <a:avLst/>
            <a:gdLst/>
            <a:ahLst/>
            <a:cxnLst/>
            <a:rect r="r" b="b" t="t" l="l"/>
            <a:pathLst>
              <a:path h="4584697" w="2365372">
                <a:moveTo>
                  <a:pt x="0" y="0"/>
                </a:moveTo>
                <a:lnTo>
                  <a:pt x="2365372" y="0"/>
                </a:lnTo>
                <a:lnTo>
                  <a:pt x="2365372" y="4584697"/>
                </a:lnTo>
                <a:lnTo>
                  <a:pt x="0" y="4584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8227" y="1794081"/>
            <a:ext cx="6912045" cy="333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26"/>
              </a:lnSpc>
            </a:pPr>
            <a:r>
              <a:rPr lang="en-US" sz="5375" spc="32">
                <a:solidFill>
                  <a:srgbClr val="000000"/>
                </a:solidFill>
                <a:latin typeface="Open Sans Condensed Semi-Bold"/>
              </a:rPr>
              <a:t>Organización y Estructura</a:t>
            </a:r>
          </a:p>
          <a:p>
            <a:pPr algn="just">
              <a:lnSpc>
                <a:spcPts val="3134"/>
              </a:lnSpc>
            </a:pPr>
            <a:r>
              <a:rPr lang="en-US" sz="2597">
                <a:solidFill>
                  <a:srgbClr val="000000"/>
                </a:solidFill>
                <a:latin typeface="Assistant"/>
              </a:rPr>
              <a:t>La organización y estructura del portafolio son fundamentales. Utilizar secciones claras para proyectos, habilidades, certiﬁcaciones y logros. Incluir una introducción que destaque la motivación y objetivos profesionales del candidato </a:t>
            </a:r>
            <a:r>
              <a:rPr lang="en-US" sz="2597">
                <a:solidFill>
                  <a:srgbClr val="000000"/>
                </a:solidFill>
                <a:latin typeface="Assistant"/>
              </a:rPr>
              <a:t>en el campo de la ciencia de datos.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DAGEb76YLgc</dc:identifier>
  <dcterms:modified xsi:type="dcterms:W3CDTF">2011-08-01T06:04:30Z</dcterms:modified>
  <cp:revision>1</cp:revision>
  <dc:title>PortafolioCienciadeDatos.pdf</dc:title>
</cp:coreProperties>
</file>